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95" r:id="rId4"/>
    <p:sldId id="259" r:id="rId5"/>
    <p:sldId id="260" r:id="rId6"/>
    <p:sldId id="280" r:id="rId7"/>
    <p:sldId id="262" r:id="rId8"/>
    <p:sldId id="282" r:id="rId9"/>
    <p:sldId id="269" r:id="rId10"/>
    <p:sldId id="265" r:id="rId11"/>
    <p:sldId id="274" r:id="rId12"/>
    <p:sldId id="276" r:id="rId13"/>
    <p:sldId id="277" r:id="rId14"/>
    <p:sldId id="268" r:id="rId15"/>
    <p:sldId id="271" r:id="rId16"/>
    <p:sldId id="272" r:id="rId17"/>
    <p:sldId id="288" r:id="rId18"/>
    <p:sldId id="292" r:id="rId19"/>
    <p:sldId id="273" r:id="rId20"/>
    <p:sldId id="286" r:id="rId21"/>
    <p:sldId id="293" r:id="rId22"/>
    <p:sldId id="294" r:id="rId23"/>
    <p:sldId id="283" r:id="rId24"/>
    <p:sldId id="284" r:id="rId25"/>
    <p:sldId id="258" r:id="rId26"/>
    <p:sldId id="275" r:id="rId27"/>
    <p:sldId id="278" r:id="rId28"/>
    <p:sldId id="285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11189-6D26-42F8-98D6-062ED7C0412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C5106-B2C7-4111-A919-3C9C54CCB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9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2F15C-DD07-4BAB-86EE-D6D9EEFA80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6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2F15C-DD07-4BAB-86EE-D6D9EEFA80C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E512-2D1B-4946-BD80-2C18E207D413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5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5AD4-6F7B-43F9-8ECB-3F149585E83D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EC04-0694-4F80-98D6-267B3BBEF288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8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B8E1-175A-4F42-AC9F-B9C28B125B44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7D655-267A-43A4-ADFE-2101CE2A62CD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9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D3E35-7F4E-414C-9164-FFD83A7ED34A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9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AD70E-7C6B-4E04-BC82-DA5211923914}" type="datetime1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1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02BD9-1858-4F68-9A88-4777A41F98C0}" type="datetime1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0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2B92-3024-4CC6-A3B9-D170E303B426}" type="datetime1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1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6167-BE65-472E-A7F9-2A4A21BFB060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7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57D1D-5DDE-4975-98B8-2C6E89575744}" type="datetime1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72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E5B0A-9564-4B11-819D-45805F9B1F62}" type="datetime1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22928-EDCD-4ED7-866E-0637380DF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1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7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17.png"/><Relationship Id="rId7" Type="http://schemas.openxmlformats.org/officeDocument/2006/relationships/image" Target="../media/image4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5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11335" y="852043"/>
            <a:ext cx="47116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Gluons can be also be probed in DIS via the higher-order photon gluon fusion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Also have the QCD – Compton process which probes quarks at the same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Both processes produce 2 angularly separated hard </a:t>
            </a:r>
            <a:r>
              <a:rPr lang="en-US" dirty="0" err="1" smtClean="0">
                <a:solidFill>
                  <a:srgbClr val="FF0000"/>
                </a:solidFill>
              </a:rPr>
              <a:t>partons</a:t>
            </a:r>
            <a:r>
              <a:rPr lang="en-US" dirty="0" smtClean="0">
                <a:solidFill>
                  <a:srgbClr val="FF0000"/>
                </a:solidFill>
              </a:rPr>
              <a:t> -&gt; Di-jet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At lower Q2, resolved processes in which the photon assumes a hadronic structure begin to dominate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Asymmetry is a convolution of polarized PDF from the proton and polarized photon structure – which is completely unconstrained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Would like to suppress the resolved component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Polarization with Di-jets</a:t>
            </a:r>
            <a:endParaRPr lang="en-US" sz="4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08" b="59355"/>
          <a:stretch/>
        </p:blipFill>
        <p:spPr>
          <a:xfrm>
            <a:off x="1002477" y="1526522"/>
            <a:ext cx="2036301" cy="2025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3" t="42371" b="13011"/>
          <a:stretch/>
        </p:blipFill>
        <p:spPr>
          <a:xfrm>
            <a:off x="969821" y="4224557"/>
            <a:ext cx="2150850" cy="21442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002" y="1020206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Photon-Gluon Fusion 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1770670" y="6287480"/>
            <a:ext cx="530352" cy="35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003" y="3943349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QCD – Compton 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539850" y="1885950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470356">
            <a:off x="2608167" y="4834094"/>
            <a:ext cx="515509" cy="11919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37797" y="3090041"/>
            <a:ext cx="462455" cy="4615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931128" y="4128015"/>
            <a:ext cx="358090" cy="69838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2602" y="3607364"/>
            <a:ext cx="910302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Di-Jet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4238" y="852043"/>
            <a:ext cx="4047283" cy="566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63" y="1883560"/>
            <a:ext cx="4048790" cy="40819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1286588" y="1738304"/>
            <a:ext cx="199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Resolved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4203169" y="2603471"/>
            <a:ext cx="4872517" cy="746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271679" y="3429019"/>
            <a:ext cx="4872517" cy="3005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50798" y="1674621"/>
            <a:ext cx="4795359" cy="746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7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7" grpId="0" animBg="1"/>
      <p:bldP spid="20" grpId="0" animBg="1"/>
      <p:bldP spid="25" grpId="0" animBg="1"/>
      <p:bldP spid="22" grpId="0" animBg="1"/>
      <p:bldP spid="24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5" y="1551731"/>
            <a:ext cx="6071156" cy="4362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Direct Vs Resolved Processes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2000250" y="1814211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97529" y="3991353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31031" y="1814211"/>
            <a:ext cx="681246" cy="165463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26477" y="3991351"/>
            <a:ext cx="685800" cy="1657350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74230" y="1377048"/>
            <a:ext cx="30697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Plot reconstructed X</a:t>
            </a:r>
            <a:r>
              <a:rPr lang="el-GR" baseline="-25000" dirty="0" smtClean="0">
                <a:solidFill>
                  <a:schemeClr val="accent2"/>
                </a:solidFill>
              </a:rPr>
              <a:t>γ</a:t>
            </a:r>
            <a:r>
              <a:rPr lang="en-US" dirty="0" smtClean="0">
                <a:solidFill>
                  <a:schemeClr val="accent2"/>
                </a:solidFill>
              </a:rPr>
              <a:t> for direct and resolved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Direct processes should concentrate toward 1 while resolved processes are at lower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Direct processes dominate at higher Q</a:t>
            </a:r>
            <a:r>
              <a:rPr lang="en-US" baseline="30000" dirty="0" smtClean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 while resolved are more prevalent at low Q</a:t>
            </a:r>
            <a:r>
              <a:rPr lang="en-US" baseline="30000" dirty="0" smtClean="0">
                <a:solidFill>
                  <a:srgbClr val="00B050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Cut of X</a:t>
            </a:r>
            <a:r>
              <a:rPr lang="el-GR" baseline="-25000" dirty="0" smtClean="0">
                <a:solidFill>
                  <a:srgbClr val="FF0000"/>
                </a:solidFill>
              </a:rPr>
              <a:t>γ</a:t>
            </a:r>
            <a:r>
              <a:rPr lang="en-US" dirty="0" smtClean="0">
                <a:solidFill>
                  <a:srgbClr val="FF0000"/>
                </a:solidFill>
              </a:rPr>
              <a:t> &gt; 0.7 enhances the direct fraction at all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81A-31A0-45BD-9675-B7C346D87FD9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01687" y="6036831"/>
            <a:ext cx="1823357" cy="369332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Accepted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Region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408714" y="5349347"/>
            <a:ext cx="753837" cy="721748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5366" y="2426535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10 - 100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524255" y="198294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1 - 10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87138" y="4571026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0.1 – 1.0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450773" y="4595515"/>
            <a:ext cx="146956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0.01 – 0.1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48738" y="907825"/>
                <a:ext cx="5165272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l-GR" sz="2400" b="0" baseline="-25000" dirty="0" smtClean="0"/>
                  <a:t>γ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 panose="02040503050406030204" pitchFamily="18" charset="0"/>
                                  </a:rPr>
                                  <m:t>η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 panose="02040503050406030204" pitchFamily="18" charset="0"/>
                                  </a:rPr>
                                  <m:t>η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738" y="907825"/>
                <a:ext cx="5165272" cy="581891"/>
              </a:xfrm>
              <a:prstGeom prst="rect">
                <a:avLst/>
              </a:prstGeom>
              <a:blipFill rotWithShape="0">
                <a:blip r:embed="rId3"/>
                <a:stretch>
                  <a:fillRect t="-3158" b="-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1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Proton </a:t>
            </a:r>
            <a:r>
              <a:rPr lang="en-US" sz="4400" dirty="0" err="1" smtClean="0"/>
              <a:t>Partonic</a:t>
            </a:r>
            <a:r>
              <a:rPr lang="en-US" sz="4400" dirty="0" smtClean="0"/>
              <a:t> Kinematics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400" b="0" dirty="0" smtClean="0"/>
                  <a:t>X</a:t>
                </a:r>
                <a:r>
                  <a:rPr lang="en-US" sz="2400" baseline="-25000" dirty="0"/>
                  <a:t>P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 panose="02040503050406030204" pitchFamily="18" charset="0"/>
                                  </a:rPr>
                                  <m:t>η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 panose="02040503050406030204" pitchFamily="18" charset="0"/>
                                  </a:rPr>
                                  <m:t>η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" y="5499016"/>
                <a:ext cx="5479270" cy="581891"/>
              </a:xfrm>
              <a:prstGeom prst="rect">
                <a:avLst/>
              </a:prstGeom>
              <a:blipFill rotWithShape="0">
                <a:blip r:embed="rId2"/>
                <a:stretch>
                  <a:fillRect t="-2083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" y="1132888"/>
            <a:ext cx="5479270" cy="39373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23425" y="854416"/>
            <a:ext cx="3520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To measure ∆G, need to probe the </a:t>
            </a:r>
            <a:r>
              <a:rPr lang="en-US" dirty="0" err="1" smtClean="0">
                <a:solidFill>
                  <a:srgbClr val="00B050"/>
                </a:solidFill>
              </a:rPr>
              <a:t>parton</a:t>
            </a:r>
            <a:r>
              <a:rPr lang="en-US" dirty="0" smtClean="0">
                <a:solidFill>
                  <a:srgbClr val="00B050"/>
                </a:solidFill>
              </a:rPr>
              <a:t> coming from the proton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Momentum fraction of the </a:t>
            </a:r>
            <a:r>
              <a:rPr lang="en-US" dirty="0" err="1" smtClean="0">
                <a:solidFill>
                  <a:srgbClr val="7030A0"/>
                </a:solidFill>
              </a:rPr>
              <a:t>parton</a:t>
            </a:r>
            <a:r>
              <a:rPr lang="en-US" dirty="0" smtClean="0">
                <a:solidFill>
                  <a:srgbClr val="7030A0"/>
                </a:solidFill>
              </a:rPr>
              <a:t> from proton is well reconstructed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is related to </a:t>
            </a:r>
            <a:r>
              <a:rPr lang="en-US" dirty="0" err="1" smtClean="0">
                <a:solidFill>
                  <a:srgbClr val="FF0000"/>
                </a:solidFill>
              </a:rPr>
              <a:t>Bjorken</a:t>
            </a:r>
            <a:r>
              <a:rPr lang="en-US" dirty="0" smtClean="0">
                <a:solidFill>
                  <a:srgbClr val="FF0000"/>
                </a:solidFill>
              </a:rPr>
              <a:t>-x and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at leading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Q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dirty="0" smtClean="0">
                <a:solidFill>
                  <a:schemeClr val="accent2"/>
                </a:solidFill>
              </a:rPr>
              <a:t> and </a:t>
            </a:r>
            <a:r>
              <a:rPr lang="en-US" dirty="0" err="1" smtClean="0">
                <a:solidFill>
                  <a:schemeClr val="accent2"/>
                </a:solidFill>
              </a:rPr>
              <a:t>Bjorken</a:t>
            </a:r>
            <a:r>
              <a:rPr lang="en-US" dirty="0" smtClean="0">
                <a:solidFill>
                  <a:schemeClr val="accent2"/>
                </a:solidFill>
              </a:rPr>
              <a:t>-x are also related via the collision energy and inelasticity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Accessible X</a:t>
            </a:r>
            <a:r>
              <a:rPr lang="en-US" baseline="-25000" dirty="0" smtClean="0">
                <a:solidFill>
                  <a:srgbClr val="0070C0"/>
                </a:solidFill>
              </a:rPr>
              <a:t>P</a:t>
            </a:r>
            <a:r>
              <a:rPr lang="en-US" dirty="0" smtClean="0">
                <a:solidFill>
                  <a:srgbClr val="0070C0"/>
                </a:solidFill>
              </a:rPr>
              <a:t> range basically determined by beam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Lowest XP we can probe is about 0.005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4746" y="288053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29600" y="2885560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99772" y="4855046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39647" y="4861749"/>
            <a:ext cx="2237433" cy="14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0579" y="131298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55433" y="1294564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2271" y="3297553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52072" y="3300905"/>
            <a:ext cx="186521" cy="1617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54703" y="2889554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156380" y="486405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2909650" y="2887879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2916349" y="4867405"/>
            <a:ext cx="49318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r>
              <a:rPr lang="en-US" sz="1200" baseline="30000" dirty="0" smtClean="0"/>
              <a:t>-2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2320148" y="289458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2325174" y="4859054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5044946" y="2892913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1658" y="4859048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2780695" y="3201060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40807" y="3201069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44173" y="1234916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80696" y="1234925"/>
            <a:ext cx="2589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96396" y="2886215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01429" y="4854043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3934605" y="288789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37958" y="4860730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True</a:t>
            </a:r>
            <a:endParaRPr lang="en-US" sz="1200" baseline="30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4725" y="3842487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2670170" y="3837466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78071" y="2003631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2666825" y="1998614"/>
            <a:ext cx="4856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Reco</a:t>
            </a:r>
            <a:endParaRPr lang="en-US" sz="12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294745" y="906450"/>
            <a:ext cx="4982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Parton Momentum Fraction: Photon Gluon Fusion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6240" y="906450"/>
            <a:ext cx="5456202" cy="5295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6578" y="1382760"/>
                <a:ext cx="3518977" cy="11164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1+ </m:t>
                          </m:r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578" y="1382760"/>
                <a:ext cx="3518977" cy="11164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2574" y="2934337"/>
                <a:ext cx="197477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𝑠𝑦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574" y="2934337"/>
                <a:ext cx="1974771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67109" y="3790587"/>
                <a:ext cx="2752035" cy="1072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𝑠𝑦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09" y="3790587"/>
                <a:ext cx="2752035" cy="107228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/>
          <p:cNvSpPr/>
          <p:nvPr/>
        </p:nvSpPr>
        <p:spPr>
          <a:xfrm>
            <a:off x="2909650" y="3570136"/>
            <a:ext cx="946733" cy="14322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978009" y="5677218"/>
                <a:ext cx="3630802" cy="762581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rgbClr val="FF0000"/>
                    </a:solidFill>
                  </a:rPr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100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(20000 </m:t>
                        </m:r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0.95)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rgbClr val="FF0000"/>
                    </a:solidFill>
                  </a:rPr>
                  <a:t> ≈ 0.005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009" y="5677218"/>
                <a:ext cx="3630802" cy="762581"/>
              </a:xfrm>
              <a:prstGeom prst="rect">
                <a:avLst/>
              </a:prstGeom>
              <a:blipFill rotWithShape="0">
                <a:blip r:embed="rId7"/>
                <a:stretch>
                  <a:fillRect l="-6000" r="-6000" b="-9302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>
            <a:stCxn id="39" idx="4"/>
          </p:cNvCxnSpPr>
          <p:nvPr/>
        </p:nvCxnSpPr>
        <p:spPr>
          <a:xfrm flipH="1">
            <a:off x="3048134" y="5002422"/>
            <a:ext cx="334883" cy="6350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565913" y="3027906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567236" y="3911820"/>
            <a:ext cx="3578086" cy="866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567239" y="5048858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567239" y="5851944"/>
            <a:ext cx="3578086" cy="629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0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" grpId="0"/>
      <p:bldP spid="5" grpId="0"/>
      <p:bldP spid="6" grpId="0"/>
      <p:bldP spid="39" grpId="0" animBg="1"/>
      <p:bldP spid="41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255" y="985789"/>
            <a:ext cx="5494733" cy="569568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TextBox 16"/>
          <p:cNvSpPr txBox="1"/>
          <p:nvPr/>
        </p:nvSpPr>
        <p:spPr>
          <a:xfrm>
            <a:off x="6387736" y="2304393"/>
            <a:ext cx="2666457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and x range covered by di-jet asymmetry measurements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n-US" sz="4400" baseline="-25000" dirty="0" smtClean="0"/>
              <a:t>P</a:t>
            </a:r>
            <a:r>
              <a:rPr lang="en-US" sz="4400" dirty="0" smtClean="0"/>
              <a:t> For Different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5" t="49009"/>
          <a:stretch/>
        </p:blipFill>
        <p:spPr>
          <a:xfrm>
            <a:off x="333946" y="922355"/>
            <a:ext cx="3912043" cy="2959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7" t="49638"/>
          <a:stretch/>
        </p:blipFill>
        <p:spPr>
          <a:xfrm>
            <a:off x="333947" y="3935899"/>
            <a:ext cx="3899219" cy="29022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2" t="49856"/>
          <a:stretch/>
        </p:blipFill>
        <p:spPr>
          <a:xfrm>
            <a:off x="4941865" y="995053"/>
            <a:ext cx="3968411" cy="29576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5954" y="4131130"/>
            <a:ext cx="42380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At lower Q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,  contribution from resolved process increases while QCD Compton contribution </a:t>
            </a:r>
            <a:r>
              <a:rPr lang="en-US" dirty="0" smtClean="0">
                <a:solidFill>
                  <a:srgbClr val="00B050"/>
                </a:solidFill>
              </a:rPr>
              <a:t>decreases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For a given di-jet mass range, same 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can be probed over large range of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Can test evolution of ∆G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72856" y="1470990"/>
            <a:ext cx="133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10-100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49544" y="1472315"/>
            <a:ext cx="133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1-10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15157" y="4406345"/>
            <a:ext cx="163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0.01-0.1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3322302" y="3667842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7854553" y="3723499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115575" y="6538267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37464" y="3230117"/>
            <a:ext cx="547007" cy="14543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4096" y="2898400"/>
            <a:ext cx="2537923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Experimentally possible to extend these measurements to Q</a:t>
            </a:r>
            <a:r>
              <a:rPr lang="en-US" baseline="30000" dirty="0" smtClean="0"/>
              <a:t>2</a:t>
            </a:r>
            <a:r>
              <a:rPr lang="en-US" dirty="0" smtClean="0"/>
              <a:t> &lt; 1 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63790" y="3833633"/>
            <a:ext cx="624140" cy="8508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533473" y="4606159"/>
                <a:ext cx="1807611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=0.002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473" y="4606159"/>
                <a:ext cx="1807611" cy="72654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157210" y="1784057"/>
                <a:ext cx="1679370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=0.01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7210" y="1784057"/>
                <a:ext cx="1679370" cy="72654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501315" y="1698525"/>
                <a:ext cx="1679370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=0.25 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1315" y="1698525"/>
                <a:ext cx="1679370" cy="72654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864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20" grpId="0" animBg="1"/>
      <p:bldP spid="18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How Low Can We Go?</a:t>
            </a:r>
            <a:endParaRPr lang="en-US" sz="4400" dirty="0"/>
          </a:p>
        </p:txBody>
      </p:sp>
      <p:sp>
        <p:nvSpPr>
          <p:cNvPr id="3" name="Flowchart: Alternate Process 2"/>
          <p:cNvSpPr/>
          <p:nvPr/>
        </p:nvSpPr>
        <p:spPr>
          <a:xfrm>
            <a:off x="963389" y="947062"/>
            <a:ext cx="7217229" cy="808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Select di-jets by finding two highest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jets in event and requiring they be separated in azimuth</a:t>
            </a:r>
            <a:endParaRPr lang="en-US" sz="2000" dirty="0"/>
          </a:p>
        </p:txBody>
      </p:sp>
      <p:sp>
        <p:nvSpPr>
          <p:cNvPr id="4" name="Flowchart: Decision 3"/>
          <p:cNvSpPr/>
          <p:nvPr/>
        </p:nvSpPr>
        <p:spPr>
          <a:xfrm>
            <a:off x="3233058" y="2294167"/>
            <a:ext cx="2677885" cy="235947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Are these jets associated with hard </a:t>
            </a:r>
            <a:r>
              <a:rPr lang="en-US" sz="2000" dirty="0" err="1" smtClean="0">
                <a:solidFill>
                  <a:schemeClr val="bg1"/>
                </a:solidFill>
              </a:rPr>
              <a:t>partons</a:t>
            </a:r>
            <a:r>
              <a:rPr lang="en-US" sz="2000" dirty="0" smtClean="0">
                <a:solidFill>
                  <a:schemeClr val="bg1"/>
                </a:solidFill>
              </a:rPr>
              <a:t>?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5252535" y="4669972"/>
            <a:ext cx="3711852" cy="5715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How well are </a:t>
            </a:r>
            <a:r>
              <a:rPr lang="en-US" sz="2000" dirty="0" err="1" smtClean="0"/>
              <a:t>partonic</a:t>
            </a:r>
            <a:r>
              <a:rPr lang="en-US" sz="2000" dirty="0" smtClean="0"/>
              <a:t> kinematics reproduced?</a:t>
            </a:r>
            <a:endParaRPr lang="en-US" sz="2000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209545" y="4683578"/>
            <a:ext cx="3709312" cy="5715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fraction of selected di-jets do not match hard </a:t>
            </a:r>
            <a:r>
              <a:rPr lang="en-US" sz="2000" dirty="0" err="1" smtClean="0"/>
              <a:t>partons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10" name="Flowchart: Alternate Process 9"/>
          <p:cNvSpPr/>
          <p:nvPr/>
        </p:nvSpPr>
        <p:spPr>
          <a:xfrm>
            <a:off x="2860219" y="5913662"/>
            <a:ext cx="3461657" cy="5715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How do these depend on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of the jets?</a:t>
            </a:r>
            <a:endParaRPr lang="en-US" sz="2000" dirty="0"/>
          </a:p>
        </p:txBody>
      </p:sp>
      <p:sp>
        <p:nvSpPr>
          <p:cNvPr id="15" name="Bent Arrow 14"/>
          <p:cNvSpPr/>
          <p:nvPr/>
        </p:nvSpPr>
        <p:spPr>
          <a:xfrm rot="5400000">
            <a:off x="6028907" y="3462988"/>
            <a:ext cx="1149740" cy="902151"/>
          </a:xfrm>
          <a:prstGeom prst="bentArrow">
            <a:avLst>
              <a:gd name="adj1" fmla="val 25000"/>
              <a:gd name="adj2" fmla="val 25000"/>
              <a:gd name="adj3" fmla="val 32240"/>
              <a:gd name="adj4" fmla="val 283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 rot="5400000" flipV="1">
            <a:off x="1927835" y="3412317"/>
            <a:ext cx="1173524" cy="1028698"/>
          </a:xfrm>
          <a:prstGeom prst="bentArrow">
            <a:avLst>
              <a:gd name="adj1" fmla="val 25000"/>
              <a:gd name="adj2" fmla="val 25000"/>
              <a:gd name="adj3" fmla="val 32240"/>
              <a:gd name="adj4" fmla="val 283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351568" y="1861458"/>
            <a:ext cx="438144" cy="3592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324092" y="2710543"/>
            <a:ext cx="919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25929" y="2715989"/>
            <a:ext cx="919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8309607">
            <a:off x="3629602" y="5232607"/>
            <a:ext cx="438144" cy="6032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rot="13332966">
            <a:off x="5104617" y="5229887"/>
            <a:ext cx="438144" cy="6032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Matching Fractions: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10-100 GeV</a:t>
            </a:r>
            <a:endParaRPr lang="en-US" sz="4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286049"/>
              </p:ext>
            </p:extLst>
          </p:nvPr>
        </p:nvGraphicFramePr>
        <p:xfrm>
          <a:off x="7952" y="4245995"/>
          <a:ext cx="913604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5349"/>
                <a:gridCol w="3045349"/>
                <a:gridCol w="3045349"/>
              </a:tblGrid>
              <a:tr h="6339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Jet </a:t>
                      </a:r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dirty="0" smtClean="0"/>
                        <a:t> Ranges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PGF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Resolved</a:t>
                      </a:r>
                      <a:r>
                        <a:rPr lang="en-US" dirty="0" smtClean="0"/>
                        <a:t> Events Captured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 Captured: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%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PGF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Resolved</a:t>
                      </a:r>
                      <a:r>
                        <a:rPr lang="en-US" dirty="0" smtClean="0"/>
                        <a:t> Matched</a:t>
                      </a:r>
                      <a:endParaRPr lang="en-US" dirty="0"/>
                    </a:p>
                  </a:txBody>
                  <a:tcPr/>
                </a:tc>
              </a:tr>
              <a:tr h="633969">
                <a:tc>
                  <a:txBody>
                    <a:bodyPr/>
                    <a:lstStyle/>
                    <a:p>
                      <a:r>
                        <a:rPr lang="en-US" dirty="0" smtClean="0"/>
                        <a:t>Hi Jet &gt; 5 GeV &amp;&amp; Lo Jet &gt; 4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11%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91%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91%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633969">
                <a:tc>
                  <a:txBody>
                    <a:bodyPr/>
                    <a:lstStyle/>
                    <a:p>
                      <a:r>
                        <a:rPr lang="en-US" dirty="0" smtClean="0"/>
                        <a:t>Hi Jet &lt; 5 GeV || Lo Jet &lt; 4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60%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44%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83%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73%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798" y="875720"/>
            <a:ext cx="1914310" cy="2347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420" y="873204"/>
            <a:ext cx="1914310" cy="23471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11958" y="2926080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9775" y="899821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549" y="1144987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7243" y="3434964"/>
            <a:ext cx="200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“Matched Event”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319" y="3436284"/>
            <a:ext cx="224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“</a:t>
            </a:r>
            <a:r>
              <a:rPr lang="en-US" b="1" dirty="0" err="1" smtClean="0">
                <a:solidFill>
                  <a:srgbClr val="0070C0"/>
                </a:solidFill>
              </a:rPr>
              <a:t>UnMatched</a:t>
            </a:r>
            <a:r>
              <a:rPr lang="en-US" b="1" dirty="0" smtClean="0">
                <a:solidFill>
                  <a:srgbClr val="0070C0"/>
                </a:solidFill>
              </a:rPr>
              <a:t> Event”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5910" y="2927405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23746" y="1146312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87831" y="901146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Matching Fractions: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0.01-0.1 GeV</a:t>
            </a:r>
            <a:endParaRPr lang="en-US" sz="4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6876"/>
              </p:ext>
            </p:extLst>
          </p:nvPr>
        </p:nvGraphicFramePr>
        <p:xfrm>
          <a:off x="7952" y="4245995"/>
          <a:ext cx="913604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5349"/>
                <a:gridCol w="3045349"/>
                <a:gridCol w="3045349"/>
              </a:tblGrid>
              <a:tr h="6339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Jet </a:t>
                      </a:r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dirty="0" smtClean="0"/>
                        <a:t> Ranges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PGF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Resolved</a:t>
                      </a:r>
                      <a:r>
                        <a:rPr lang="en-US" dirty="0" smtClean="0"/>
                        <a:t> Events Captured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 Captured: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%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PGF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Resolved</a:t>
                      </a:r>
                      <a:r>
                        <a:rPr lang="en-US" dirty="0" smtClean="0"/>
                        <a:t> Matched</a:t>
                      </a:r>
                      <a:endParaRPr lang="en-US" dirty="0"/>
                    </a:p>
                  </a:txBody>
                  <a:tcPr/>
                </a:tc>
              </a:tr>
              <a:tr h="633969">
                <a:tc>
                  <a:txBody>
                    <a:bodyPr/>
                    <a:lstStyle/>
                    <a:p>
                      <a:r>
                        <a:rPr lang="en-US" dirty="0" smtClean="0"/>
                        <a:t>Hi Jet &gt; 5 GeV &amp;&amp; Lo Jet &gt; 4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&lt;1%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87%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83%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633969">
                <a:tc>
                  <a:txBody>
                    <a:bodyPr/>
                    <a:lstStyle/>
                    <a:p>
                      <a:r>
                        <a:rPr lang="en-US" dirty="0" smtClean="0"/>
                        <a:t>Hi Jet &lt; 5 GeV || Lo Jet &lt; 4 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25%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19%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70%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69%</a:t>
                      </a:r>
                      <a:endParaRPr lang="en-US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798" y="875720"/>
            <a:ext cx="1914310" cy="2347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420" y="873204"/>
            <a:ext cx="1914310" cy="23471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11958" y="2926080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9775" y="899821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549" y="1144987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7243" y="3434964"/>
            <a:ext cx="200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“Matched Event”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8319" y="3436284"/>
            <a:ext cx="224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“</a:t>
            </a:r>
            <a:r>
              <a:rPr lang="en-US" b="1" dirty="0" err="1" smtClean="0">
                <a:solidFill>
                  <a:srgbClr val="0070C0"/>
                </a:solidFill>
              </a:rPr>
              <a:t>UnMatched</a:t>
            </a:r>
            <a:r>
              <a:rPr lang="en-US" b="1" dirty="0" smtClean="0">
                <a:solidFill>
                  <a:srgbClr val="0070C0"/>
                </a:solidFill>
              </a:rPr>
              <a:t> Event”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55910" y="2927405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23746" y="1146312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87831" y="901146"/>
            <a:ext cx="65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Jet 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6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PGF ∆R: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10 – 100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05" b="49871"/>
          <a:stretch/>
        </p:blipFill>
        <p:spPr>
          <a:xfrm>
            <a:off x="272226" y="1053859"/>
            <a:ext cx="4083391" cy="30083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24" r="49079"/>
          <a:stretch/>
        </p:blipFill>
        <p:spPr>
          <a:xfrm>
            <a:off x="4659637" y="1053859"/>
            <a:ext cx="4262436" cy="29940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2226" y="4879127"/>
                <a:ext cx="4387411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 smtClean="0"/>
                  <a:t>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</m:t>
                                </m:r>
                              </m:sub>
                            </m:sSub>
                          </m:e>
                        </m:d>
                        <m:r>
                          <a:rPr lang="en-US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</m:t>
                                </m:r>
                              </m:sub>
                            </m:sSub>
                          </m:e>
                        </m:d>
                        <m:r>
                          <a:rPr lang="en-US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26" y="4879127"/>
                <a:ext cx="4387411" cy="563680"/>
              </a:xfrm>
              <a:prstGeom prst="rect">
                <a:avLst/>
              </a:prstGeom>
              <a:blipFill rotWithShape="0">
                <a:blip r:embed="rId3"/>
                <a:stretch>
                  <a:fillRect l="-3338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060611" y="4069436"/>
            <a:ext cx="40833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matched events, plot ∆R for both jets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 this for high and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jets separately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that ∆R values are somewhat larger for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jets – indicates poorer matching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2769" y="1516855"/>
            <a:ext cx="29734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Hi Jet &gt; 5 GeV &amp;&amp; Lo Jet &gt; 4 GeV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12099" y="1513258"/>
            <a:ext cx="2793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Hi Jet &lt; 5 GeV || Lo Jet &lt; 4 GeV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PGF ∆R: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0.01 – 0.1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7" b="51057"/>
          <a:stretch/>
        </p:blipFill>
        <p:spPr>
          <a:xfrm>
            <a:off x="314106" y="1053859"/>
            <a:ext cx="4039488" cy="29387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t="49839" r="50000" b="68"/>
          <a:stretch/>
        </p:blipFill>
        <p:spPr>
          <a:xfrm>
            <a:off x="4660832" y="1025938"/>
            <a:ext cx="4187867" cy="30155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2226" y="4879127"/>
                <a:ext cx="4387411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 smtClean="0"/>
                  <a:t>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</m:t>
                                </m:r>
                              </m:sub>
                            </m:sSub>
                          </m:e>
                        </m:d>
                        <m:r>
                          <a:rPr lang="en-US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𝑗𝑒𝑡</m:t>
                                </m:r>
                              </m:sub>
                            </m:sSub>
                          </m:e>
                        </m:d>
                        <m:r>
                          <a:rPr lang="en-US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26" y="4879127"/>
                <a:ext cx="4387411" cy="563680"/>
              </a:xfrm>
              <a:prstGeom prst="rect">
                <a:avLst/>
              </a:prstGeom>
              <a:blipFill rotWithShape="0">
                <a:blip r:embed="rId3"/>
                <a:stretch>
                  <a:fillRect l="-3338" b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060611" y="4257898"/>
            <a:ext cx="40833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difference in ∆R behavior between low and high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much greater at lower values of Q</a:t>
            </a:r>
            <a:r>
              <a:rPr lang="en-US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results seen for other </a:t>
            </a:r>
            <a:r>
              <a:rPr lang="en-US" dirty="0" err="1" smtClean="0"/>
              <a:t>subprocesses</a:t>
            </a:r>
            <a:r>
              <a:rPr lang="en-US" dirty="0" smtClean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769" y="1516855"/>
            <a:ext cx="29734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Hi Jet &gt; 5 GeV &amp;&amp; Lo Jet &gt; 4 GeV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412099" y="1513258"/>
            <a:ext cx="279377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Hi Jet &lt; 5 GeV || Lo Jet &lt; 4 GeV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l-GR" sz="4400" baseline="-25000" dirty="0" smtClean="0"/>
              <a:t>γ</a:t>
            </a:r>
            <a:r>
              <a:rPr lang="en-US" sz="4400" dirty="0" smtClean="0"/>
              <a:t> Reproduction: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10 – 100 GeV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9" y="921858"/>
            <a:ext cx="7581900" cy="54483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7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5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Simulation Details / Particle Cuts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2169" y="1404594"/>
                <a:ext cx="8521830" cy="4158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Electron – Proton events generated using PYTHIA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Full energy </a:t>
                </a:r>
                <a:r>
                  <a:rPr lang="en-US" sz="2400" dirty="0" err="1" smtClean="0"/>
                  <a:t>eRHIC</a:t>
                </a:r>
                <a:r>
                  <a:rPr lang="en-US" sz="2400" dirty="0" smtClean="0"/>
                  <a:t>: 20 x 250 GeV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2400" dirty="0" smtClean="0"/>
                  <a:t> = 141 GeV)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Cut on inelasticity: 0.01 ≤ y ≤ 0.95 </a:t>
                </a:r>
              </a:p>
              <a:p>
                <a:endParaRPr lang="en-US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Particles used in jet finding: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Stable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 err="1" smtClean="0"/>
                  <a:t>p</a:t>
                </a:r>
                <a:r>
                  <a:rPr lang="en-US" sz="2400" baseline="-25000" dirty="0" err="1" smtClean="0"/>
                  <a:t>T</a:t>
                </a:r>
                <a:r>
                  <a:rPr lang="en-US" sz="2400" dirty="0" smtClean="0"/>
                  <a:t> ≥ 250 MeV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l-GR" sz="2400" dirty="0" smtClean="0"/>
                  <a:t>η</a:t>
                </a:r>
                <a:r>
                  <a:rPr lang="en-US" sz="2400" dirty="0" smtClean="0"/>
                  <a:t> ≤  4.5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Parent cannot originate from scattered electron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169" y="1404594"/>
                <a:ext cx="8521830" cy="4158959"/>
              </a:xfrm>
              <a:prstGeom prst="rect">
                <a:avLst/>
              </a:prstGeom>
              <a:blipFill rotWithShape="0">
                <a:blip r:embed="rId2"/>
                <a:stretch>
                  <a:fillRect l="-930" t="-1171" b="-2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l-GR" sz="4400" baseline="-25000" dirty="0" smtClean="0"/>
              <a:t>γ</a:t>
            </a:r>
            <a:r>
              <a:rPr lang="en-US" sz="4400" dirty="0" smtClean="0"/>
              <a:t> Reproduction: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0.01 – 0.1 GeV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70" y="921235"/>
            <a:ext cx="7581900" cy="54483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2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Conclusions </a:t>
            </a:r>
            <a:endParaRPr lang="en-US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6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3" y="920829"/>
            <a:ext cx="8100124" cy="58206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Particle </a:t>
            </a:r>
            <a:r>
              <a:rPr lang="en-US" sz="4400" dirty="0" err="1" smtClean="0"/>
              <a:t>Mult</a:t>
            </a:r>
            <a:r>
              <a:rPr lang="en-US" sz="4400" dirty="0" smtClean="0"/>
              <a:t>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10 – 100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1012371" y="845067"/>
            <a:ext cx="30505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Resolved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2371" y="3747494"/>
            <a:ext cx="30505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PGF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1999" y="3932160"/>
            <a:ext cx="4326904" cy="2681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29883" y="3966971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Number of particles in a jet for 3 minimum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Increase in minimum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leads to increase in average number of particles in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jets -&gt; more “jet like” than “single particle like”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23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92043" y="833284"/>
            <a:ext cx="30505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QCDC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07" y="919537"/>
            <a:ext cx="8034810" cy="57737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Particle </a:t>
            </a:r>
            <a:r>
              <a:rPr lang="en-US" sz="4400" dirty="0" err="1" smtClean="0"/>
              <a:t>Mult</a:t>
            </a:r>
            <a:r>
              <a:rPr lang="en-US" sz="4400" dirty="0" smtClean="0"/>
              <a:t>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0.01 – 0.1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4768674" y="3956646"/>
            <a:ext cx="4326904" cy="2681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8700" y="829557"/>
            <a:ext cx="30342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Resolved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28700" y="3733857"/>
            <a:ext cx="30342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PGF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92043" y="3583758"/>
            <a:ext cx="34313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L.O. DIS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67956" y="4103189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as previous slide but for lower Q</a:t>
            </a:r>
            <a:r>
              <a:rPr lang="en-US" baseline="30000" dirty="0" smtClean="0"/>
              <a:t>2</a:t>
            </a:r>
            <a:r>
              <a:rPr lang="en-US" dirty="0" smtClean="0"/>
              <a:t>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Median numbers of particles stay roughly the same as higher Q</a:t>
            </a:r>
            <a:r>
              <a:rPr lang="en-US" baseline="30000" dirty="0" smtClean="0"/>
              <a:t>2</a:t>
            </a:r>
            <a:r>
              <a:rPr lang="en-US" dirty="0" smtClean="0"/>
              <a:t> case but frequency of jets with high number of particles down sharply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24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12871" y="859418"/>
            <a:ext cx="31134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 Particles: QCDC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POETIC - 2016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Basics: Frames</a:t>
            </a:r>
            <a:endParaRPr lang="en-US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6755" y="803163"/>
            <a:ext cx="85972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Can define several useful frames: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Lab: Detector-based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Hadron-Boson: Beam hadron is at rest, z-direction chosen along virtual photon momentum vector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Breit</a:t>
            </a:r>
            <a:r>
              <a:rPr lang="en-US" sz="2400" dirty="0" smtClean="0"/>
              <a:t>: Virtual photon moves in -z direction and boost such that it has zero energy. Separation into target and remnant regions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Center of Mass: Virtual photon and struck </a:t>
            </a:r>
            <a:r>
              <a:rPr lang="en-US" sz="2400" dirty="0" err="1" smtClean="0"/>
              <a:t>parton</a:t>
            </a:r>
            <a:r>
              <a:rPr lang="en-US" sz="2400" dirty="0" smtClean="0"/>
              <a:t> have equal and opposite momenta. Can define Feynman-x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Di-jet Invariant Mass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981A-31A0-45BD-9675-B7C346D87FD9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5049" y="2367641"/>
            <a:ext cx="30289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See that the cut on X</a:t>
            </a:r>
            <a:r>
              <a:rPr lang="el-GR" baseline="-25000" dirty="0" smtClean="0">
                <a:solidFill>
                  <a:srgbClr val="FF0000"/>
                </a:solidFill>
              </a:rPr>
              <a:t>γ</a:t>
            </a:r>
            <a:r>
              <a:rPr lang="en-US" dirty="0" smtClean="0">
                <a:solidFill>
                  <a:srgbClr val="FF0000"/>
                </a:solidFill>
              </a:rPr>
              <a:t> significantly reduces the resolved contribution while maintaining the direct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Separation between resolved and direct is most prominent at high Q</a:t>
            </a:r>
            <a:r>
              <a:rPr lang="en-US" baseline="30000" dirty="0" smtClean="0">
                <a:solidFill>
                  <a:srgbClr val="7030A0"/>
                </a:solidFill>
              </a:rPr>
              <a:t>2</a:t>
            </a:r>
            <a:r>
              <a:rPr lang="en-US" dirty="0" smtClean="0">
                <a:solidFill>
                  <a:srgbClr val="7030A0"/>
                </a:solidFill>
              </a:rPr>
              <a:t> and low di-jet invariant mass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8654" y="2890159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10 - 100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665768" y="2873830"/>
            <a:ext cx="10695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1 - 10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32809" y="3918861"/>
            <a:ext cx="1306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0.1 – 1.0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065822" y="3927025"/>
            <a:ext cx="15022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= 0.01 – 1.0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0505"/>
            <a:ext cx="6129546" cy="44046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7585" y="1436914"/>
            <a:ext cx="249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Di-jet Mass: Q</a:t>
            </a:r>
            <a:r>
              <a:rPr lang="en-US" baseline="30000" dirty="0" smtClean="0"/>
              <a:t>2</a:t>
            </a:r>
            <a:r>
              <a:rPr lang="en-US" dirty="0" smtClean="0"/>
              <a:t> = 10-100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36473" y="1426029"/>
            <a:ext cx="249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Di-jet Mass: Q</a:t>
            </a:r>
            <a:r>
              <a:rPr lang="en-US" baseline="30000" dirty="0" smtClean="0"/>
              <a:t>2</a:t>
            </a:r>
            <a:r>
              <a:rPr lang="en-US" dirty="0" smtClean="0"/>
              <a:t> = 10-100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5607" y="2792186"/>
            <a:ext cx="661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All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7639" y="1907722"/>
            <a:ext cx="1480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x</a:t>
            </a:r>
            <a:r>
              <a:rPr lang="el-GR" sz="2400" baseline="-25000" dirty="0" smtClean="0">
                <a:solidFill>
                  <a:srgbClr val="FF0000"/>
                </a:solidFill>
              </a:rPr>
              <a:t>γ</a:t>
            </a:r>
            <a:r>
              <a:rPr lang="en-US" sz="2400" dirty="0" smtClean="0">
                <a:solidFill>
                  <a:srgbClr val="FF0000"/>
                </a:solidFill>
              </a:rPr>
              <a:t> &gt; 0.7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X</a:t>
            </a:r>
            <a:r>
              <a:rPr lang="en-US" sz="4400" baseline="-25000" dirty="0" smtClean="0"/>
              <a:t>P</a:t>
            </a:r>
            <a:r>
              <a:rPr lang="en-US" sz="4400" dirty="0" smtClean="0"/>
              <a:t> Vs Mass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" y="1296039"/>
            <a:ext cx="6156115" cy="4423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65890" y="1566713"/>
            <a:ext cx="29781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As shown on the previous slide, accessible X</a:t>
            </a:r>
            <a:r>
              <a:rPr lang="en-US" baseline="-25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range is determined largely by beam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Different di-jet mass ranges select different process fractions with lower masses containing less resolved contribution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Selection of high mass events also cut out low X</a:t>
            </a:r>
            <a:r>
              <a:rPr lang="en-US" baseline="-25000" dirty="0" smtClean="0">
                <a:solidFill>
                  <a:srgbClr val="00B050"/>
                </a:solidFill>
              </a:rPr>
              <a:t>P</a:t>
            </a:r>
            <a:r>
              <a:rPr lang="en-US" dirty="0" smtClean="0">
                <a:solidFill>
                  <a:srgbClr val="00B050"/>
                </a:solidFill>
              </a:rPr>
              <a:t> contribution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BAAF-8CF7-4650-87FE-DA1FCA1D0A4A}" type="slidenum">
              <a:rPr lang="en-US" smtClean="0"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5400578" y="3329814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Mass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314502" y="3338283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Mass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2314502" y="5548066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Mass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5286278" y="5552301"/>
            <a:ext cx="56841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2" name="TextBox 11"/>
          <p:cNvSpPr txBox="1"/>
          <p:nvPr/>
        </p:nvSpPr>
        <p:spPr>
          <a:xfrm rot="16200000" flipH="1">
            <a:off x="-74748" y="3806517"/>
            <a:ext cx="41934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3" name="TextBox 12"/>
          <p:cNvSpPr txBox="1"/>
          <p:nvPr/>
        </p:nvSpPr>
        <p:spPr>
          <a:xfrm rot="16200000" flipH="1">
            <a:off x="-83214" y="1605201"/>
            <a:ext cx="41934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4" name="TextBox 13"/>
          <p:cNvSpPr txBox="1"/>
          <p:nvPr/>
        </p:nvSpPr>
        <p:spPr>
          <a:xfrm rot="16200000" flipH="1">
            <a:off x="3002860" y="1609433"/>
            <a:ext cx="41934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X</a:t>
            </a:r>
            <a:r>
              <a:rPr lang="en-US" sz="1400" baseline="-25000" dirty="0" smtClean="0"/>
              <a:t>P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69999" y="2235198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Resolved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27032" y="2239438"/>
            <a:ext cx="1138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QCDC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8233" y="4494020"/>
            <a:ext cx="994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PGF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57809" y="890549"/>
            <a:ext cx="540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 – 100 GeV/c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16169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Partonic</a:t>
            </a:r>
            <a:r>
              <a:rPr lang="en-US" sz="4400" dirty="0" smtClean="0"/>
              <a:t> Matching: PGF Q2 = 10 - 100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9" y="919866"/>
            <a:ext cx="7581900" cy="54483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68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Partonic</a:t>
            </a:r>
            <a:r>
              <a:rPr lang="en-US" sz="4400" dirty="0" smtClean="0"/>
              <a:t> Matching: PGF Q2 = 0.01 – 0.1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6"/>
            <a:ext cx="7581900" cy="54483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22928-EDCD-4ED7-866E-0637380DF7A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45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Subprocesses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96" y="1083217"/>
            <a:ext cx="2459550" cy="2479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08" b="59355"/>
          <a:stretch/>
        </p:blipFill>
        <p:spPr>
          <a:xfrm>
            <a:off x="569596" y="4471415"/>
            <a:ext cx="1858586" cy="1848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3" t="42371" b="13011"/>
          <a:stretch/>
        </p:blipFill>
        <p:spPr>
          <a:xfrm>
            <a:off x="2578608" y="4389119"/>
            <a:ext cx="1816110" cy="18105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650" y="4103045"/>
            <a:ext cx="2653094" cy="2060011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41"/>
          <a:stretch/>
        </p:blipFill>
        <p:spPr bwMode="auto">
          <a:xfrm>
            <a:off x="5465604" y="1349698"/>
            <a:ext cx="2562828" cy="226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flipH="1">
            <a:off x="1054031" y="996696"/>
            <a:ext cx="199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Resolved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9596" y="3959352"/>
            <a:ext cx="392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Photon-Gluon Fusion &amp; QCD-Compton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85651" y="3986785"/>
            <a:ext cx="2653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65604" y="1037498"/>
            <a:ext cx="277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Diffractive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1819656" y="3209544"/>
            <a:ext cx="530352" cy="35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43800" y="3209544"/>
            <a:ext cx="859536" cy="35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Basics: Algorithm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12" b="51271"/>
          <a:stretch/>
        </p:blipFill>
        <p:spPr>
          <a:xfrm>
            <a:off x="160255" y="1026691"/>
            <a:ext cx="4016119" cy="29551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49" b="50153"/>
          <a:stretch/>
        </p:blipFill>
        <p:spPr>
          <a:xfrm>
            <a:off x="4787941" y="3460096"/>
            <a:ext cx="4010532" cy="29407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9196" y="1168924"/>
            <a:ext cx="48548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jet clustering algorithms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Compare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and 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(widely used at hadron colliders)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Infrared and collinear safe at all orders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4523" y="4213783"/>
            <a:ext cx="45334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Parameters: Radius = 1, Min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= 1.0 GeV, Resolved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at number of jets in event and jet profile (amount of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certain radius)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and 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show very similar behavior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4523" y="989812"/>
            <a:ext cx="39218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Number of Jets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7940" y="3412985"/>
            <a:ext cx="40105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Jet Profile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Basics: Radius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49" b="50472"/>
          <a:stretch/>
        </p:blipFill>
        <p:spPr>
          <a:xfrm>
            <a:off x="143083" y="1016540"/>
            <a:ext cx="4052108" cy="29521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48" b="50632"/>
          <a:stretch/>
        </p:blipFill>
        <p:spPr>
          <a:xfrm>
            <a:off x="4744174" y="3444072"/>
            <a:ext cx="4045586" cy="293787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5192" y="1300897"/>
            <a:ext cx="4948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anti-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algorithm the radius parameter determines the distance at which particles can be grouped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Sets the effective size of the jet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3083" y="4355182"/>
            <a:ext cx="460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Parameters: Min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= 1.0 GeV, Resolved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Larger radii result in more found jets as well as more particles in jet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8" y="919537"/>
            <a:ext cx="8142511" cy="58511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10 – 100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8" name="Rectangle 7"/>
          <p:cNvSpPr/>
          <p:nvPr/>
        </p:nvSpPr>
        <p:spPr>
          <a:xfrm>
            <a:off x="4498521" y="3945786"/>
            <a:ext cx="4326904" cy="2681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22564" y="829557"/>
            <a:ext cx="31419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Resolved Processes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22564" y="3763364"/>
            <a:ext cx="31419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PGF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5" y="4067388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Percentage of events with a certain number of found jets for different minimum allowed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a decrease in number of jets with increasing minimum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  </a:t>
            </a:r>
            <a:r>
              <a:rPr lang="en-US" dirty="0" smtClean="0"/>
              <a:t> 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of 1 GeV may not be well described theoretically 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curve normalized to unity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53693" y="858047"/>
            <a:ext cx="31187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QCDC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3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3" y="921344"/>
            <a:ext cx="8145348" cy="585319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= 0.01 – 0.1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4571998" y="3932160"/>
            <a:ext cx="4343401" cy="27893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1550" y="829557"/>
            <a:ext cx="31677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Resolved Processes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1550" y="3752685"/>
            <a:ext cx="31174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PGF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7" y="4071626"/>
            <a:ext cx="4572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as above for lower Q</a:t>
            </a:r>
            <a:r>
              <a:rPr lang="en-US" baseline="30000" dirty="0" smtClean="0"/>
              <a:t>2 </a:t>
            </a:r>
            <a:r>
              <a:rPr lang="en-US" dirty="0" smtClean="0"/>
              <a:t>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 the decrease in percentage of events containing jets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12871" y="829557"/>
            <a:ext cx="31514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 Jets: QCDC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 - 2016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-2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Particle Multiplicity</a:t>
            </a:r>
            <a:endParaRPr lang="en-US" sz="4400" baseline="30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9A2E-917D-4B9F-8044-0C5FB38C8BDF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0" t="49567"/>
          <a:stretch/>
        </p:blipFill>
        <p:spPr>
          <a:xfrm>
            <a:off x="0" y="840922"/>
            <a:ext cx="4631238" cy="34534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4" t="49340"/>
          <a:stretch/>
        </p:blipFill>
        <p:spPr>
          <a:xfrm>
            <a:off x="4498517" y="2929344"/>
            <a:ext cx="4642793" cy="344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4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EIC: Accessing ∆G Via g</a:t>
            </a:r>
            <a:r>
              <a:rPr lang="en-US" sz="4400" baseline="-25000" dirty="0" smtClean="0"/>
              <a:t>1</a:t>
            </a:r>
            <a:endParaRPr lang="en-US" sz="44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64762" y="1421335"/>
                <a:ext cx="4179238" cy="2913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8000"/>
                    </a:solidFill>
                  </a:rPr>
                  <a:t>Several observables are sensitive to ∆G in DIS but golden measurement at an </a:t>
                </a:r>
                <a:r>
                  <a:rPr lang="en-US" dirty="0">
                    <a:solidFill>
                      <a:srgbClr val="008000"/>
                    </a:solidFill>
                  </a:rPr>
                  <a:t>E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IC would be scaling violation of g</a:t>
                </a:r>
                <a:r>
                  <a:rPr lang="en-US" baseline="-25000" dirty="0" smtClean="0">
                    <a:solidFill>
                      <a:srgbClr val="008000"/>
                    </a:solidFill>
                  </a:rPr>
                  <a:t>1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(x,Q</a:t>
                </a:r>
                <a:r>
                  <a:rPr lang="en-US" baseline="30000" dirty="0" smtClean="0">
                    <a:solidFill>
                      <a:srgbClr val="008000"/>
                    </a:solidFill>
                  </a:rPr>
                  <a:t>2</a:t>
                </a:r>
                <a:r>
                  <a:rPr lang="en-US" dirty="0" smtClean="0">
                    <a:solidFill>
                      <a:srgbClr val="008000"/>
                    </a:solidFill>
                  </a:rPr>
                  <a:t>)</a:t>
                </a:r>
              </a:p>
              <a:p>
                <a:endParaRPr lang="en-US" dirty="0" smtClean="0">
                  <a:solidFill>
                    <a:srgbClr val="008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𝑑𝑙𝑛</m:t>
                          </m:r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−∆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>
                  <a:solidFill>
                    <a:srgbClr val="008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70C0"/>
                    </a:solidFill>
                  </a:rPr>
                  <a:t>Current DIS constraints on ∆G hampered by limited x &amp; Q</a:t>
                </a:r>
                <a:r>
                  <a:rPr lang="en-US" baseline="30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coverage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4762" y="1421335"/>
                <a:ext cx="4179238" cy="2913298"/>
              </a:xfrm>
              <a:prstGeom prst="rect">
                <a:avLst/>
              </a:prstGeom>
              <a:blipFill rotWithShape="0">
                <a:blip r:embed="rId2"/>
                <a:stretch>
                  <a:fillRect l="-875" t="-1046" r="-292" b="-2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963772" y="4660731"/>
            <a:ext cx="4180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IC would greatly expand kinematic reach and precision of g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(x,Q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) measurements!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POETIC - 2016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EF1A5-65B2-41F6-AD05-5B8013FF4B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56" y="771660"/>
            <a:ext cx="4357525" cy="60455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59906" y="934564"/>
            <a:ext cx="26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arXiv:1206.6014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5552</TotalTime>
  <Words>1497</Words>
  <Application>Microsoft Office PowerPoint</Application>
  <PresentationFormat>On-screen Show (4:3)</PresentationFormat>
  <Paragraphs>325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Page</dc:creator>
  <cp:lastModifiedBy>Brian Page</cp:lastModifiedBy>
  <cp:revision>65</cp:revision>
  <dcterms:created xsi:type="dcterms:W3CDTF">2016-11-02T18:25:18Z</dcterms:created>
  <dcterms:modified xsi:type="dcterms:W3CDTF">2016-11-10T18:51:23Z</dcterms:modified>
</cp:coreProperties>
</file>